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401" r:id="rId3"/>
    <p:sldId id="421" r:id="rId4"/>
    <p:sldId id="314" r:id="rId5"/>
    <p:sldId id="398" r:id="rId6"/>
    <p:sldId id="399" r:id="rId7"/>
    <p:sldId id="42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0E3"/>
    <a:srgbClr val="FE6191"/>
    <a:srgbClr val="1E131B"/>
    <a:srgbClr val="F6D6FF"/>
    <a:srgbClr val="FFFFFF"/>
    <a:srgbClr val="F14663"/>
    <a:srgbClr val="D0654D"/>
    <a:srgbClr val="D5532F"/>
    <a:srgbClr val="002033"/>
    <a:srgbClr val="FFD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5280" autoAdjust="0"/>
  </p:normalViewPr>
  <p:slideViewPr>
    <p:cSldViewPr snapToGrid="0">
      <p:cViewPr>
        <p:scale>
          <a:sx n="80" d="100"/>
          <a:sy n="80" d="100"/>
        </p:scale>
        <p:origin x="782" y="101"/>
      </p:cViewPr>
      <p:guideLst/>
    </p:cSldViewPr>
  </p:slideViewPr>
  <p:outlineViewPr>
    <p:cViewPr>
      <p:scale>
        <a:sx n="33" d="100"/>
        <a:sy n="33" d="100"/>
      </p:scale>
      <p:origin x="0" y="-80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C9CDC-AD98-48EB-B251-C4A440E618C6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BB6B0-19D7-4C68-8D69-FDC38C90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4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E9B7-53BB-4A25-B16B-CF352C8BE9CB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3807-0AE5-45E5-A5FC-1472999B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2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E9B7-53BB-4A25-B16B-CF352C8BE9CB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3807-0AE5-45E5-A5FC-1472999B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0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E9B7-53BB-4A25-B16B-CF352C8BE9CB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3807-0AE5-45E5-A5FC-1472999B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8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E9B7-53BB-4A25-B16B-CF352C8BE9CB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3807-0AE5-45E5-A5FC-1472999B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E9B7-53BB-4A25-B16B-CF352C8BE9CB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3807-0AE5-45E5-A5FC-1472999B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8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E9B7-53BB-4A25-B16B-CF352C8BE9CB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3807-0AE5-45E5-A5FC-1472999B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E9B7-53BB-4A25-B16B-CF352C8BE9CB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3807-0AE5-45E5-A5FC-1472999B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E9B7-53BB-4A25-B16B-CF352C8BE9CB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3807-0AE5-45E5-A5FC-1472999B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E9B7-53BB-4A25-B16B-CF352C8BE9CB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3807-0AE5-45E5-A5FC-1472999B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E9B7-53BB-4A25-B16B-CF352C8BE9CB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3807-0AE5-45E5-A5FC-1472999B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2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E9B7-53BB-4A25-B16B-CF352C8BE9CB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3807-0AE5-45E5-A5FC-1472999B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0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9E9B7-53BB-4A25-B16B-CF352C8BE9CB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D3807-0AE5-45E5-A5FC-1472999B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0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84163" y="3261477"/>
            <a:ext cx="3468422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1CACE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icals" panose="00000400000000000000" pitchFamily="2" charset="0"/>
                <a:ea typeface="Adobe Fan Heiti Std B" panose="020B0700000000000000" pitchFamily="34" charset="-128"/>
              </a:rPr>
              <a:t>Love Fair</a:t>
            </a:r>
            <a:endParaRPr lang="en-US" sz="5400" dirty="0">
              <a:ln w="0"/>
              <a:solidFill>
                <a:srgbClr val="1CACE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usicals" panose="00000400000000000000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en-US" sz="1600" dirty="0"/>
              <a:t>Peace Citizens from </a:t>
            </a:r>
          </a:p>
          <a:p>
            <a:pPr algn="ctr"/>
            <a:r>
              <a:rPr lang="en-US" sz="1600" dirty="0"/>
              <a:t>193 Countries &amp; 50 U.S. States </a:t>
            </a:r>
          </a:p>
          <a:p>
            <a:pPr algn="ctr"/>
            <a:r>
              <a:rPr lang="en-US" sz="1600" dirty="0"/>
              <a:t>Celebrate Unity &amp; </a:t>
            </a:r>
          </a:p>
          <a:p>
            <a:pPr algn="ctr"/>
            <a:r>
              <a:rPr lang="en-US" sz="1600" dirty="0"/>
              <a:t>Visionaries Of The Future</a:t>
            </a:r>
            <a:br>
              <a:rPr lang="en-US" sz="2000" dirty="0"/>
            </a:b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 descr="A picture containing bottle&#10;&#10;Description generated with high confidence">
            <a:extLst>
              <a:ext uri="{FF2B5EF4-FFF2-40B4-BE49-F238E27FC236}">
                <a16:creationId xmlns:a16="http://schemas.microsoft.com/office/drawing/2014/main" id="{136C57CF-38D8-45B2-8403-C6542DEE1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97" y="1495360"/>
            <a:ext cx="3566160" cy="3566160"/>
          </a:xfrm>
          <a:prstGeom prst="rect">
            <a:avLst/>
          </a:prstGeom>
        </p:spPr>
      </p:pic>
      <p:pic>
        <p:nvPicPr>
          <p:cNvPr id="15" name="Picture 14" descr="A picture containing blue&#10;&#10;Description generated with high confidence">
            <a:extLst>
              <a:ext uri="{FF2B5EF4-FFF2-40B4-BE49-F238E27FC236}">
                <a16:creationId xmlns:a16="http://schemas.microsoft.com/office/drawing/2014/main" id="{45CA8669-8CED-440C-81F9-FAD5EE3A9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54" y="1524610"/>
            <a:ext cx="3291840" cy="16459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17481EA-12E4-457E-A641-85FF107764CE}"/>
              </a:ext>
            </a:extLst>
          </p:cNvPr>
          <p:cNvSpPr/>
          <p:nvPr/>
        </p:nvSpPr>
        <p:spPr>
          <a:xfrm>
            <a:off x="2006721" y="5036429"/>
            <a:ext cx="17933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gradFill>
                  <a:gsLst>
                    <a:gs pos="25000">
                      <a:srgbClr val="D2A94D"/>
                    </a:gs>
                    <a:gs pos="65000">
                      <a:srgbClr val="C59532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presents</a:t>
            </a:r>
          </a:p>
        </p:txBody>
      </p:sp>
    </p:spTree>
    <p:extLst>
      <p:ext uri="{BB962C8B-B14F-4D97-AF65-F5344CB8AC3E}">
        <p14:creationId xmlns:p14="http://schemas.microsoft.com/office/powerpoint/2010/main" val="123010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newspaper&#10;&#10;Description generated with very high confidence">
            <a:extLst>
              <a:ext uri="{FF2B5EF4-FFF2-40B4-BE49-F238E27FC236}">
                <a16:creationId xmlns:a16="http://schemas.microsoft.com/office/drawing/2014/main" id="{7A581B3B-3BAA-4823-9765-490EC0D78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8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nimal&#10;&#10;Description generated with high confidence">
            <a:extLst>
              <a:ext uri="{FF2B5EF4-FFF2-40B4-BE49-F238E27FC236}">
                <a16:creationId xmlns:a16="http://schemas.microsoft.com/office/drawing/2014/main" id="{51EAFA1A-74A6-4EC1-968C-86DAAB4C8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CD4F92-3F93-429A-9724-9A06690D5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67647"/>
            <a:ext cx="12103100" cy="2768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5B46C-7C80-4284-96FD-5D9513EF8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022" y="2903893"/>
            <a:ext cx="7735078" cy="3818813"/>
          </a:xfrm>
          <a:solidFill>
            <a:srgbClr val="4770E3">
              <a:alpha val="79000"/>
            </a:srgbClr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omfortaa" panose="00000500000000000000" pitchFamily="2" charset="0"/>
              </a:rPr>
              <a:t>In the past 6 months we have reached out to more than 1 million people in 193 countries. We did this to have a bullet proof statistical answer to one question: How many people care about the kinds of things that make our species fit for the future: Unity, Diversity, Sustainability, Respect for Mother Nature, Ingenuity, Innovation, Equality, and Inclusion of people from all walks of life. </a:t>
            </a:r>
          </a:p>
          <a:p>
            <a:r>
              <a:rPr lang="en-US" sz="1200" b="1" dirty="0">
                <a:solidFill>
                  <a:schemeClr val="bg1"/>
                </a:solidFill>
                <a:latin typeface="Comfortaa" panose="00000500000000000000" pitchFamily="2" charset="0"/>
              </a:rPr>
              <a:t>The answer was so surprising, so exciting, so awe inspiring that we have absolute certainty that even though right now things seem uncertain &amp; even scary at times,  as a species we can not only survive but thrive: </a:t>
            </a:r>
          </a:p>
          <a:p>
            <a:r>
              <a:rPr lang="en-US" sz="1200" b="1" dirty="0">
                <a:solidFill>
                  <a:schemeClr val="bg1"/>
                </a:solidFill>
                <a:latin typeface="Comfortaa" panose="00000500000000000000" pitchFamily="2" charset="0"/>
              </a:rPr>
              <a:t>One in 7</a:t>
            </a:r>
            <a:r>
              <a:rPr lang="en-US" sz="1200" b="1" baseline="30000" dirty="0">
                <a:solidFill>
                  <a:schemeClr val="bg1"/>
                </a:solidFill>
                <a:latin typeface="Comfortaa" panose="00000500000000000000" pitchFamily="2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Comfortaa" panose="00000500000000000000" pitchFamily="2" charset="0"/>
              </a:rPr>
              <a:t> belongs to what we call the compassion elite. People who care more than the average about our relationships with each other and about our relationship with mother nature.</a:t>
            </a:r>
          </a:p>
          <a:p>
            <a:r>
              <a:rPr lang="en-US" sz="1200" b="1" dirty="0">
                <a:solidFill>
                  <a:schemeClr val="bg1"/>
                </a:solidFill>
                <a:latin typeface="Comfortaa" panose="00000500000000000000" pitchFamily="2" charset="0"/>
              </a:rPr>
              <a:t>This means that on this planet there are roughly 1 billion people who belong to this compassion elite. </a:t>
            </a:r>
          </a:p>
          <a:p>
            <a:r>
              <a:rPr lang="en-US" sz="1200" b="1" dirty="0">
                <a:solidFill>
                  <a:schemeClr val="bg1"/>
                </a:solidFill>
                <a:latin typeface="Comfortaa" panose="00000500000000000000" pitchFamily="2" charset="0"/>
              </a:rPr>
              <a:t>Business people would call this the transformation market. A billion people who will create &amp; buy products for inner and outer transformation. We’ll leave the business implications to the experts to mine this golden fountain. We are motivated by something else:</a:t>
            </a:r>
          </a:p>
          <a:p>
            <a:r>
              <a:rPr lang="en-US" sz="1200" b="1" dirty="0">
                <a:solidFill>
                  <a:schemeClr val="bg1"/>
                </a:solidFill>
                <a:latin typeface="Comfortaa" panose="00000500000000000000" pitchFamily="2" charset="0"/>
              </a:rPr>
              <a:t>Imagine this: What if there was a way to bring these 1 billion people together. Imagine what kind of future we can create together ….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10BDC5-B739-461A-B6CD-FCBE8E1E5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3" y="2903893"/>
            <a:ext cx="3599736" cy="34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9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5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4801" y="1690689"/>
            <a:ext cx="3750129" cy="3805236"/>
          </a:xfrm>
          <a:prstGeom prst="rect">
            <a:avLst/>
          </a:prstGeom>
          <a:gradFill>
            <a:gsLst>
              <a:gs pos="0">
                <a:srgbClr val="4C4B53">
                  <a:alpha val="10000"/>
                </a:srgbClr>
              </a:gs>
              <a:gs pos="49000">
                <a:srgbClr val="5090CD">
                  <a:alpha val="70000"/>
                </a:srgbClr>
              </a:gs>
              <a:gs pos="100000">
                <a:srgbClr val="88858C">
                  <a:alpha val="24000"/>
                </a:srgbClr>
              </a:gs>
            </a:gsLst>
            <a:lin ang="5400000" scaled="0"/>
          </a:gradFill>
        </p:spPr>
        <p:txBody>
          <a:bodyPr wrap="square" rtlCol="0">
            <a:normAutofit/>
          </a:bodyPr>
          <a:lstStyle/>
          <a:p>
            <a:pPr algn="just"/>
            <a:endParaRPr lang="en-US" sz="1400" dirty="0">
              <a:solidFill>
                <a:schemeClr val="bg1"/>
              </a:solidFill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</a:rPr>
              <a:t>For people who turn on the evening news and are unhappy with what they see, Peace City is a new global community in 193 countries that is growing 300x faster than an average of 78 million </a:t>
            </a:r>
            <a:r>
              <a:rPr lang="en-US" sz="1400" dirty="0" err="1">
                <a:solidFill>
                  <a:schemeClr val="bg1"/>
                </a:solidFill>
              </a:rPr>
              <a:t>facebook</a:t>
            </a:r>
            <a:r>
              <a:rPr lang="en-US" sz="1400" dirty="0">
                <a:solidFill>
                  <a:schemeClr val="bg1"/>
                </a:solidFill>
              </a:rPr>
              <a:t> pages. Peace City is for those who crave </a:t>
            </a:r>
            <a:r>
              <a:rPr lang="en-US" sz="1400" dirty="0" err="1">
                <a:solidFill>
                  <a:schemeClr val="bg1"/>
                </a:solidFill>
              </a:rPr>
              <a:t>commUNITY</a:t>
            </a:r>
            <a:r>
              <a:rPr lang="en-US" sz="1400" dirty="0">
                <a:solidFill>
                  <a:schemeClr val="bg1"/>
                </a:solidFill>
              </a:rPr>
              <a:t>, broad prosperity, stability, a healthy relationship between people and respect for Mother Nature. And unlike the old stories that are putting our survival at risk, Peace City is about co-creating the most important story of all: The story of us and a future we can be proud of.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5859" y="121053"/>
            <a:ext cx="62667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BIG IDEA IN 162 WORDS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22684" y="3854571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b="1" cap="none" spc="0" dirty="0">
              <a:ln w="10160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6294" y="1039913"/>
            <a:ext cx="25688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PEACE CITY</a:t>
            </a:r>
            <a:endParaRPr lang="en-US" sz="4000" b="1" cap="none" spc="0" dirty="0">
              <a:ln w="10160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1" y="6116738"/>
            <a:ext cx="36599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1016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 POSITIVE VISION FOR THE FUTURE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35654" y="6116738"/>
            <a:ext cx="245772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1016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3D INTERNET IN VR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605FBF-331C-4240-9072-C3376CA02F95}"/>
              </a:ext>
            </a:extLst>
          </p:cNvPr>
          <p:cNvSpPr txBox="1"/>
          <p:nvPr/>
        </p:nvSpPr>
        <p:spPr>
          <a:xfrm>
            <a:off x="8334376" y="1633578"/>
            <a:ext cx="3750129" cy="3805236"/>
          </a:xfrm>
          <a:prstGeom prst="rect">
            <a:avLst/>
          </a:prstGeom>
          <a:gradFill>
            <a:gsLst>
              <a:gs pos="0">
                <a:srgbClr val="4C4B53">
                  <a:alpha val="10000"/>
                </a:srgbClr>
              </a:gs>
              <a:gs pos="49000">
                <a:srgbClr val="5090CD">
                  <a:alpha val="70000"/>
                </a:srgbClr>
              </a:gs>
              <a:gs pos="100000">
                <a:srgbClr val="88858C">
                  <a:alpha val="24000"/>
                </a:srgbClr>
              </a:gs>
            </a:gsLst>
            <a:lin ang="5400000" scaled="0"/>
          </a:gradFill>
        </p:spPr>
        <p:txBody>
          <a:bodyPr wrap="square" rtlCol="0">
            <a:normAutofit/>
          </a:bodyPr>
          <a:lstStyle/>
          <a:p>
            <a:pPr algn="just"/>
            <a:endParaRPr lang="en-US" sz="1400" dirty="0">
              <a:solidFill>
                <a:schemeClr val="bg1"/>
              </a:solidFill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</a:rPr>
              <a:t>On September 1</a:t>
            </a:r>
            <a:r>
              <a:rPr lang="en-US" sz="1400" baseline="30000" dirty="0">
                <a:solidFill>
                  <a:schemeClr val="bg1"/>
                </a:solidFill>
              </a:rPr>
              <a:t>st</a:t>
            </a:r>
            <a:r>
              <a:rPr lang="en-US" sz="1400" dirty="0">
                <a:solidFill>
                  <a:schemeClr val="bg1"/>
                </a:solidFill>
              </a:rPr>
              <a:t>, people from 193 countries &amp; 50 U.S. States will come together to make history: In an unprecedented event that combines virtual reality with a global live broadcast they will sign a Declaration Of Interdependence. This red-carpet event will also feature a concert, empowering speakers, thought leader panels, awards for visionaries &amp; organizations, convention booths of future tech a dance flash mob &amp; a fashion show.</a:t>
            </a:r>
          </a:p>
          <a:p>
            <a:pPr algn="just"/>
            <a:endParaRPr lang="en-US" sz="1400" dirty="0">
              <a:solidFill>
                <a:schemeClr val="bg1"/>
              </a:solidFill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</a:rPr>
              <a:t>This inaugural event offers a preview of Peace City and the 2019 event.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942C76-3FAF-4332-A908-2EA619C5DE16}"/>
              </a:ext>
            </a:extLst>
          </p:cNvPr>
          <p:cNvSpPr/>
          <p:nvPr/>
        </p:nvSpPr>
        <p:spPr>
          <a:xfrm>
            <a:off x="8905288" y="982802"/>
            <a:ext cx="26100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usicals" panose="00000400000000000000" pitchFamily="2" charset="0"/>
                <a:ea typeface="MS Gothic" panose="020B0609070205080204" pitchFamily="49" charset="-128"/>
              </a:rPr>
              <a:t>Love Fair</a:t>
            </a:r>
            <a:endParaRPr lang="en-US" sz="4000" b="1" cap="none" spc="0" dirty="0">
              <a:ln w="10160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usicals" panose="00000400000000000000" pitchFamily="2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276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at on a body of water&#10;&#10;Description generated with high confidence">
            <a:extLst>
              <a:ext uri="{FF2B5EF4-FFF2-40B4-BE49-F238E27FC236}">
                <a16:creationId xmlns:a16="http://schemas.microsoft.com/office/drawing/2014/main" id="{84AD9D36-6637-4876-B087-7D72EEB9B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499884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BA28B-5EA6-4CDA-BFED-A8905095C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362075"/>
            <a:ext cx="4019550" cy="38623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00" dirty="0">
                <a:solidFill>
                  <a:schemeClr val="bg1"/>
                </a:solidFill>
              </a:rPr>
              <a:t>There is a change in the world. In 2017 Peace City has rallied more than 100,000 people around the devastating events of a catastrophic year. 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chemeClr val="bg1"/>
                </a:solidFill>
              </a:rPr>
              <a:t>Relation</a:t>
            </a:r>
            <a:r>
              <a:rPr lang="en-US" sz="1400" dirty="0">
                <a:solidFill>
                  <a:schemeClr val="bg1"/>
                </a:solidFill>
                <a:highlight>
                  <a:srgbClr val="043377"/>
                </a:highlight>
              </a:rPr>
              <a:t>ships</a:t>
            </a:r>
            <a:r>
              <a:rPr lang="en-US" sz="1400" dirty="0">
                <a:solidFill>
                  <a:schemeClr val="bg1"/>
                </a:solidFill>
              </a:rPr>
              <a:t> between people and our relationship with Mother Nature are </a:t>
            </a:r>
            <a:r>
              <a:rPr lang="en-US" sz="1400" dirty="0">
                <a:solidFill>
                  <a:schemeClr val="bg1"/>
                </a:solidFill>
                <a:highlight>
                  <a:srgbClr val="043377"/>
                </a:highlight>
              </a:rPr>
              <a:t>sinking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chemeClr val="bg1"/>
                </a:solidFill>
              </a:rPr>
              <a:t>It’s like groundhog day. We’ve been using the same old stories pretending they’ll work again. But here’s the reality. The stories of the past are dead. No longer working. 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chemeClr val="bg1"/>
                </a:solidFill>
              </a:rPr>
              <a:t>It’s time for an brand-new fresh story. Here’s the good news. There are thousands of people in this country and around the world who are writing this new story. Thought-leaders, Visionaries, Artists, Scientists &amp; every day people. It’s time to bring them all together.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chemeClr val="bg1"/>
                </a:solidFill>
              </a:rPr>
              <a:t>This is what we’re about to do …</a:t>
            </a:r>
          </a:p>
        </p:txBody>
      </p:sp>
      <p:pic>
        <p:nvPicPr>
          <p:cNvPr id="4" name="Content Placeholder 4" descr="A picture containing booth, photo, text, building&#10;&#10;Description generated with very high confidence">
            <a:extLst>
              <a:ext uri="{FF2B5EF4-FFF2-40B4-BE49-F238E27FC236}">
                <a16:creationId xmlns:a16="http://schemas.microsoft.com/office/drawing/2014/main" id="{ED4254D5-0F9E-4D5D-8895-2C6E56C87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40" y="0"/>
            <a:ext cx="7223760" cy="68711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C25968-E551-404A-A00C-97241680139A}"/>
              </a:ext>
            </a:extLst>
          </p:cNvPr>
          <p:cNvSpPr/>
          <p:nvPr/>
        </p:nvSpPr>
        <p:spPr>
          <a:xfrm>
            <a:off x="1089862" y="430313"/>
            <a:ext cx="27351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WHY NOW?</a:t>
            </a:r>
            <a:endParaRPr lang="en-US" sz="4000" b="1" cap="none" spc="0" dirty="0">
              <a:ln w="10160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10" descr="A group of people walking down a street next to a car&#10;&#10;Description generated with very high confidence">
            <a:extLst>
              <a:ext uri="{FF2B5EF4-FFF2-40B4-BE49-F238E27FC236}">
                <a16:creationId xmlns:a16="http://schemas.microsoft.com/office/drawing/2014/main" id="{92D1B380-35AE-41F7-B54A-0D3DA51AD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1" y="3390900"/>
            <a:ext cx="2390774" cy="13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6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sunset&#10;&#10;Description generated with high confidence">
            <a:extLst>
              <a:ext uri="{FF2B5EF4-FFF2-40B4-BE49-F238E27FC236}">
                <a16:creationId xmlns:a16="http://schemas.microsoft.com/office/drawing/2014/main" id="{15659E94-5F96-47D8-A87A-ECD999689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 descr="A picture containing photo&#10;&#10;Description generated with high confidence">
            <a:extLst>
              <a:ext uri="{FF2B5EF4-FFF2-40B4-BE49-F238E27FC236}">
                <a16:creationId xmlns:a16="http://schemas.microsoft.com/office/drawing/2014/main" id="{1E0CE27C-DD3C-469C-8EFF-80584E0A6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59" y="646693"/>
            <a:ext cx="8869680" cy="49891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C99CC4-C234-4B7F-9F2F-3CDDF01F5891}"/>
              </a:ext>
            </a:extLst>
          </p:cNvPr>
          <p:cNvSpPr txBox="1">
            <a:spLocks/>
          </p:cNvSpPr>
          <p:nvPr/>
        </p:nvSpPr>
        <p:spPr>
          <a:xfrm>
            <a:off x="9331" y="2696885"/>
            <a:ext cx="12182669" cy="616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 ARE HUNGRY FOR A NEW STORY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B1915F-39B5-44F2-9704-80E303EEC0B3}"/>
              </a:ext>
            </a:extLst>
          </p:cNvPr>
          <p:cNvSpPr/>
          <p:nvPr/>
        </p:nvSpPr>
        <p:spPr>
          <a:xfrm>
            <a:off x="3558072" y="1117791"/>
            <a:ext cx="507585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016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WHY NOW?</a:t>
            </a:r>
            <a:endParaRPr lang="en-US" sz="6600" b="1" cap="none" spc="0" dirty="0">
              <a:ln w="10160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108631E-860B-475E-852A-7A7AE58D02D2}"/>
              </a:ext>
            </a:extLst>
          </p:cNvPr>
          <p:cNvSpPr txBox="1">
            <a:spLocks/>
          </p:cNvSpPr>
          <p:nvPr/>
        </p:nvSpPr>
        <p:spPr>
          <a:xfrm>
            <a:off x="9331" y="6106986"/>
            <a:ext cx="12182669" cy="382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 TO THE TRANSFORMATION AGE</a:t>
            </a:r>
          </a:p>
        </p:txBody>
      </p:sp>
    </p:spTree>
    <p:extLst>
      <p:ext uri="{BB962C8B-B14F-4D97-AF65-F5344CB8AC3E}">
        <p14:creationId xmlns:p14="http://schemas.microsoft.com/office/powerpoint/2010/main" val="214152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5D4B4-6C93-497B-B7C8-F8A58020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Additions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68D03-D463-4BE4-8B06-40D4BA822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Women’s track</a:t>
            </a:r>
          </a:p>
          <a:p>
            <a:r>
              <a:rPr lang="en-US" dirty="0"/>
              <a:t>Economics track</a:t>
            </a:r>
          </a:p>
          <a:p>
            <a:r>
              <a:rPr lang="en-US" dirty="0"/>
              <a:t>Transformation age related product samples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18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37408</TotalTime>
  <Words>647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Adobe Fan Heiti Std B</vt:lpstr>
      <vt:lpstr>MS Gothic</vt:lpstr>
      <vt:lpstr>Arial</vt:lpstr>
      <vt:lpstr>Arial Narrow</vt:lpstr>
      <vt:lpstr>Calibri</vt:lpstr>
      <vt:lpstr>Calibri Light</vt:lpstr>
      <vt:lpstr>Comfortaa</vt:lpstr>
      <vt:lpstr>Musicals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Additions in the 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HTC</dc:title>
  <dc:creator>max faro</dc:creator>
  <cp:lastModifiedBy>max faro</cp:lastModifiedBy>
  <cp:revision>330</cp:revision>
  <dcterms:created xsi:type="dcterms:W3CDTF">2017-02-21T15:46:57Z</dcterms:created>
  <dcterms:modified xsi:type="dcterms:W3CDTF">2018-01-30T23:18:07Z</dcterms:modified>
</cp:coreProperties>
</file>